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1" r:id="rId9"/>
    <p:sldId id="265" r:id="rId10"/>
    <p:sldId id="266" r:id="rId11"/>
    <p:sldId id="267" r:id="rId12"/>
    <p:sldId id="268" r:id="rId13"/>
    <p:sldId id="275" r:id="rId14"/>
    <p:sldId id="269" r:id="rId15"/>
    <p:sldId id="270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9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0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3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6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9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2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9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3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2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6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72003" y="821150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HOUSING DATA ANALYSIS</a:t>
            </a:r>
            <a:endParaRPr lang="ru-R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95311" y="3388657"/>
            <a:ext cx="9097384" cy="2990628"/>
          </a:xfrm>
          <a:noFill/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AMES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IOWA</a:t>
            </a:r>
          </a:p>
          <a:p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Angela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Kunanbaeva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4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8" y="386994"/>
            <a:ext cx="10364907" cy="6078351"/>
          </a:xfr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8" y="386993"/>
            <a:ext cx="10438757" cy="61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4" y="225911"/>
            <a:ext cx="10557844" cy="617695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5" y="0"/>
            <a:ext cx="11695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13" y="0"/>
            <a:ext cx="10933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" y="0"/>
            <a:ext cx="58112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6555" y="1785769"/>
            <a:ext cx="58956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/>
              <a:t>Attached in Good condition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 smtClean="0"/>
              <a:t>Dettached</a:t>
            </a:r>
            <a:r>
              <a:rPr lang="en-US" sz="3600" dirty="0" smtClean="0"/>
              <a:t> in Excellent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/>
              <a:t>No more than 3 cars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722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observations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Certain </a:t>
            </a:r>
            <a:r>
              <a:rPr lang="en-US" dirty="0"/>
              <a:t>features such as Overall quality and </a:t>
            </a:r>
            <a:r>
              <a:rPr lang="en-US" dirty="0" err="1"/>
              <a:t>Sq.ft</a:t>
            </a:r>
            <a:r>
              <a:rPr lang="en-US" dirty="0"/>
              <a:t> area, and of course Location have practically linear relationship with the Sale </a:t>
            </a:r>
            <a:r>
              <a:rPr lang="en-US" dirty="0" smtClean="0"/>
              <a:t>price</a:t>
            </a:r>
          </a:p>
          <a:p>
            <a:endParaRPr lang="en-US" dirty="0"/>
          </a:p>
          <a:p>
            <a:r>
              <a:rPr lang="en-US" dirty="0" smtClean="0"/>
              <a:t>Above grade quality of Exterior, Kitchen quality, Garage condition certainly plays important role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newer </a:t>
            </a:r>
            <a:r>
              <a:rPr lang="en-US" dirty="0" smtClean="0"/>
              <a:t>the </a:t>
            </a:r>
            <a:r>
              <a:rPr lang="en-US" dirty="0"/>
              <a:t>house the better the price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6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There is </a:t>
            </a:r>
            <a:r>
              <a:rPr lang="en-US" dirty="0"/>
              <a:t>140 thousand price jump from not having a pool to having a pool. </a:t>
            </a:r>
            <a:r>
              <a:rPr lang="en-US" dirty="0" smtClean="0"/>
              <a:t>Yet as </a:t>
            </a:r>
            <a:r>
              <a:rPr lang="en-US" dirty="0"/>
              <a:t>the pool area increases the prices </a:t>
            </a:r>
            <a:r>
              <a:rPr lang="en-US" dirty="0" err="1"/>
              <a:t>doesnt</a:t>
            </a:r>
            <a:r>
              <a:rPr lang="en-US" dirty="0"/>
              <a:t> necessarily follow this trend. As long as you have a pool up to 250sq.ft you'll </a:t>
            </a:r>
            <a:r>
              <a:rPr lang="en-US" dirty="0" smtClean="0"/>
              <a:t>can </a:t>
            </a:r>
            <a:r>
              <a:rPr lang="en-US" dirty="0"/>
              <a:t>claim the higher value for your </a:t>
            </a:r>
            <a:r>
              <a:rPr lang="en-US" dirty="0" smtClean="0"/>
              <a:t>house </a:t>
            </a:r>
            <a:endParaRPr lang="en-US" dirty="0"/>
          </a:p>
          <a:p>
            <a:r>
              <a:rPr lang="en-US" dirty="0" smtClean="0"/>
              <a:t>Garage cars</a:t>
            </a:r>
            <a:r>
              <a:rPr lang="en-US" dirty="0"/>
              <a:t>: if your garage fits </a:t>
            </a:r>
            <a:r>
              <a:rPr lang="en-US" dirty="0" smtClean="0"/>
              <a:t>2-3 </a:t>
            </a:r>
            <a:r>
              <a:rPr lang="en-US" dirty="0"/>
              <a:t>cars you can claim the higher average price for your house, but having more spaces in your garage doesn't linearly adds up to the selling </a:t>
            </a:r>
            <a:r>
              <a:rPr lang="en-US" dirty="0" smtClean="0"/>
              <a:t>price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Absence </a:t>
            </a:r>
            <a:r>
              <a:rPr lang="en-US" dirty="0"/>
              <a:t>or presence of the fireplaces doesn't result in price jump, but having 1-2 fireplaces certainly increase the </a:t>
            </a:r>
            <a:r>
              <a:rPr lang="en-US" dirty="0" smtClean="0"/>
              <a:t>value. Yet </a:t>
            </a:r>
            <a:r>
              <a:rPr lang="en-US" dirty="0"/>
              <a:t>3 or more fireplaces </a:t>
            </a:r>
            <a:r>
              <a:rPr lang="en-US" dirty="0" smtClean="0"/>
              <a:t>don't 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most number of houses sold </a:t>
            </a:r>
            <a:r>
              <a:rPr lang="en-US" dirty="0" smtClean="0"/>
              <a:t>in </a:t>
            </a:r>
            <a:r>
              <a:rPr lang="en-US" dirty="0"/>
              <a:t>warmer months starting from May till </a:t>
            </a:r>
            <a:r>
              <a:rPr lang="en-US" dirty="0" smtClean="0"/>
              <a:t>August. </a:t>
            </a:r>
            <a:r>
              <a:rPr lang="en-US" dirty="0"/>
              <a:t>This may be due to school migration effect, when families move to a different area so children can attend certain </a:t>
            </a:r>
            <a:r>
              <a:rPr lang="en-US" dirty="0" smtClean="0"/>
              <a:t>schools</a:t>
            </a:r>
            <a:endParaRPr lang="en-US" dirty="0"/>
          </a:p>
          <a:p>
            <a:r>
              <a:rPr lang="en-US" dirty="0" smtClean="0"/>
              <a:t>Also</a:t>
            </a:r>
            <a:r>
              <a:rPr lang="en-US" dirty="0"/>
              <a:t>, not having school district as a feature in the dataset limits the model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76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4130" y="268356"/>
            <a:ext cx="1202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0" dirty="0" smtClean="0"/>
              <a:t>?</a:t>
            </a:r>
            <a:endParaRPr lang="ru-RU" sz="18000" dirty="0"/>
          </a:p>
        </p:txBody>
      </p:sp>
    </p:spTree>
    <p:extLst>
      <p:ext uri="{BB962C8B-B14F-4D97-AF65-F5344CB8AC3E}">
        <p14:creationId xmlns:p14="http://schemas.microsoft.com/office/powerpoint/2010/main" val="3706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505609"/>
            <a:ext cx="10515600" cy="5671354"/>
          </a:xfrm>
        </p:spPr>
        <p:txBody>
          <a:bodyPr>
            <a:normAutofit fontScale="92500" lnSpcReduction="20000"/>
          </a:bodyPr>
          <a:lstStyle/>
          <a:p>
            <a:r>
              <a:rPr lang="en-US" sz="4800" dirty="0" smtClean="0"/>
              <a:t>Quality at least above average</a:t>
            </a:r>
          </a:p>
          <a:p>
            <a:pPr lvl="1"/>
            <a:r>
              <a:rPr lang="en-US" sz="3600" dirty="0" smtClean="0"/>
              <a:t>Overall</a:t>
            </a:r>
          </a:p>
          <a:p>
            <a:pPr lvl="1"/>
            <a:r>
              <a:rPr lang="en-US" sz="3600" dirty="0" smtClean="0"/>
              <a:t>Exterior</a:t>
            </a:r>
          </a:p>
          <a:p>
            <a:pPr lvl="1"/>
            <a:r>
              <a:rPr lang="en-US" sz="3600" dirty="0" smtClean="0"/>
              <a:t>Garage</a:t>
            </a:r>
          </a:p>
          <a:p>
            <a:pPr lvl="1"/>
            <a:r>
              <a:rPr lang="en-US" sz="3600" dirty="0" smtClean="0"/>
              <a:t>Kitchen</a:t>
            </a:r>
          </a:p>
          <a:p>
            <a:pPr marL="457200" lvl="1" indent="0">
              <a:buNone/>
            </a:pPr>
            <a:endParaRPr lang="en-US" sz="3600" dirty="0" smtClean="0"/>
          </a:p>
          <a:p>
            <a:r>
              <a:rPr lang="en-US" sz="4800" dirty="0" smtClean="0"/>
              <a:t>Sell in summer</a:t>
            </a:r>
          </a:p>
          <a:p>
            <a:endParaRPr lang="en-US" sz="4800" dirty="0" smtClean="0"/>
          </a:p>
          <a:p>
            <a:r>
              <a:rPr lang="en-US" sz="4800" dirty="0" smtClean="0"/>
              <a:t>Garage is very important</a:t>
            </a:r>
          </a:p>
          <a:p>
            <a:endParaRPr lang="en-US" sz="4800" dirty="0" smtClean="0"/>
          </a:p>
          <a:p>
            <a:r>
              <a:rPr lang="en-US" sz="4800" dirty="0" smtClean="0"/>
              <a:t>Pool not so much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2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20" y="273180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Arial Rounded MT Bold" panose="020F0704030504030204" pitchFamily="34" charset="0"/>
              </a:rPr>
              <a:t>THANK YOU!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247140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36713"/>
            <a:ext cx="10515600" cy="5640250"/>
          </a:xfrm>
        </p:spPr>
        <p:txBody>
          <a:bodyPr>
            <a:normAutofit/>
          </a:bodyPr>
          <a:lstStyle/>
          <a:p>
            <a:r>
              <a:rPr lang="en-US" sz="3500" dirty="0" smtClean="0"/>
              <a:t> Housing </a:t>
            </a:r>
            <a:r>
              <a:rPr lang="en-US" sz="3500" dirty="0"/>
              <a:t>market </a:t>
            </a:r>
            <a:r>
              <a:rPr lang="en-US" sz="3500" dirty="0" smtClean="0"/>
              <a:t>analysis</a:t>
            </a:r>
          </a:p>
          <a:p>
            <a:endParaRPr lang="en-US" sz="3500" dirty="0" smtClean="0"/>
          </a:p>
          <a:p>
            <a:r>
              <a:rPr lang="en-US" sz="3500" dirty="0" smtClean="0"/>
              <a:t>Identify key features that have the greatest impact on selling price</a:t>
            </a:r>
          </a:p>
          <a:p>
            <a:endParaRPr lang="en-US" sz="3500" dirty="0"/>
          </a:p>
          <a:p>
            <a:r>
              <a:rPr lang="en-US" sz="3500" dirty="0" smtClean="0"/>
              <a:t>Guidelines to selling/buying the house in Ames, Iowa</a:t>
            </a:r>
          </a:p>
          <a:p>
            <a:endParaRPr lang="en-US" sz="3500" dirty="0" smtClean="0"/>
          </a:p>
          <a:p>
            <a:r>
              <a:rPr lang="en-US" sz="3500" dirty="0"/>
              <a:t>B</a:t>
            </a:r>
            <a:r>
              <a:rPr lang="en-US" sz="3500" dirty="0" smtClean="0"/>
              <a:t>est fit model that predicts the selling price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4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Overall observation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Average selling prices despite the 2008 crisis stayed the same</a:t>
            </a:r>
          </a:p>
          <a:p>
            <a:endParaRPr lang="en-US" sz="3600" dirty="0" smtClean="0"/>
          </a:p>
          <a:p>
            <a:r>
              <a:rPr lang="en-US" sz="3600" dirty="0" smtClean="0"/>
              <a:t>73% of houses sold are</a:t>
            </a:r>
            <a:r>
              <a:rPr lang="en-US" sz="3600" dirty="0"/>
              <a:t> less than 2000 </a:t>
            </a:r>
            <a:r>
              <a:rPr lang="en-US" sz="3600" dirty="0" err="1" smtClean="0"/>
              <a:t>sq.ft</a:t>
            </a:r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Most of the houses sold have garage space for 2-3 cars</a:t>
            </a:r>
          </a:p>
        </p:txBody>
      </p:sp>
    </p:spTree>
    <p:extLst>
      <p:ext uri="{BB962C8B-B14F-4D97-AF65-F5344CB8AC3E}">
        <p14:creationId xmlns:p14="http://schemas.microsoft.com/office/powerpoint/2010/main" val="259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15383" y="386302"/>
            <a:ext cx="2511911" cy="1439323"/>
          </a:xfrm>
          <a:prstGeom prst="ellipse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$12 800</a:t>
            </a:r>
          </a:p>
        </p:txBody>
      </p:sp>
      <p:sp>
        <p:nvSpPr>
          <p:cNvPr id="5" name="Овал 4"/>
          <p:cNvSpPr/>
          <p:nvPr/>
        </p:nvSpPr>
        <p:spPr>
          <a:xfrm>
            <a:off x="566122" y="2347370"/>
            <a:ext cx="2741855" cy="1753497"/>
          </a:xfrm>
          <a:prstGeom prst="ellipse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$181 500</a:t>
            </a:r>
            <a:endParaRPr lang="ru-RU" sz="3600" dirty="0"/>
          </a:p>
        </p:txBody>
      </p:sp>
      <p:sp>
        <p:nvSpPr>
          <p:cNvPr id="6" name="Овал 5"/>
          <p:cNvSpPr/>
          <p:nvPr/>
        </p:nvSpPr>
        <p:spPr>
          <a:xfrm>
            <a:off x="566122" y="4622612"/>
            <a:ext cx="2741855" cy="2022438"/>
          </a:xfrm>
          <a:prstGeom prst="ellipse">
            <a:avLst/>
          </a:prstGeom>
          <a:solidFill>
            <a:srgbClr val="FF0000">
              <a:alpha val="47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$612 000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93257" y="690464"/>
            <a:ext cx="4052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rial Rounded MT Bold" panose="020F0704030504030204" pitchFamily="34" charset="0"/>
                <a:ea typeface="Verdana" panose="020B0604030504040204" pitchFamily="34" charset="0"/>
              </a:rPr>
              <a:t>Lowest price</a:t>
            </a:r>
            <a:endParaRPr lang="ru-RU" sz="4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447" y="2808619"/>
            <a:ext cx="435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rial Rounded MT Bold" panose="020F0704030504030204" pitchFamily="34" charset="0"/>
              </a:rPr>
              <a:t>Average price</a:t>
            </a:r>
            <a:endParaRPr lang="ru-RU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3593257" y="5218332"/>
            <a:ext cx="4709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rial Rounded MT Bold" panose="020F0704030504030204" pitchFamily="34" charset="0"/>
              </a:rPr>
              <a:t>Maximum price</a:t>
            </a:r>
            <a:endParaRPr lang="ru-RU" sz="48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50" y="849854"/>
            <a:ext cx="4102411" cy="43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 sale prices from 2006 to 2010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96" y="3752849"/>
            <a:ext cx="3114675" cy="3105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337" y="1781150"/>
            <a:ext cx="1218221" cy="19186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58" y="1728150"/>
            <a:ext cx="2034976" cy="2024699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" y="1577179"/>
            <a:ext cx="7326406" cy="5057385"/>
          </a:xfrm>
        </p:spPr>
      </p:pic>
    </p:spTree>
    <p:extLst>
      <p:ext uri="{BB962C8B-B14F-4D97-AF65-F5344CB8AC3E}">
        <p14:creationId xmlns:p14="http://schemas.microsoft.com/office/powerpoint/2010/main" val="9017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1" y="217817"/>
            <a:ext cx="11276617" cy="6226014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89" y="2362748"/>
            <a:ext cx="5841401" cy="3328545"/>
          </a:xfrm>
        </p:spPr>
      </p:pic>
    </p:spTree>
    <p:extLst>
      <p:ext uri="{BB962C8B-B14F-4D97-AF65-F5344CB8AC3E}">
        <p14:creationId xmlns:p14="http://schemas.microsoft.com/office/powerpoint/2010/main" val="24695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and year built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599113" cy="4351337"/>
          </a:xfr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16" y="1934377"/>
            <a:ext cx="5893571" cy="3648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8080" y="1720961"/>
            <a:ext cx="27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price per Year built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6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2" y="0"/>
            <a:ext cx="6316980" cy="36818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54" y="3216536"/>
            <a:ext cx="6535684" cy="364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67021" y="882127"/>
            <a:ext cx="3324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Sell in June</a:t>
            </a:r>
            <a:endParaRPr lang="ru-RU" sz="40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5916" y="4652546"/>
            <a:ext cx="4110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Don’t sell in April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4554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77" y="148409"/>
            <a:ext cx="5895123" cy="3649802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2" y="2710927"/>
            <a:ext cx="6660413" cy="3896342"/>
          </a:xfrm>
        </p:spPr>
      </p:pic>
      <p:sp>
        <p:nvSpPr>
          <p:cNvPr id="9" name="TextBox 8"/>
          <p:cNvSpPr txBox="1"/>
          <p:nvPr/>
        </p:nvSpPr>
        <p:spPr>
          <a:xfrm>
            <a:off x="425270" y="906448"/>
            <a:ext cx="587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Don’t buy houses more than 4000 </a:t>
            </a:r>
            <a:r>
              <a:rPr lang="en-US" sz="2800" dirty="0" err="1" smtClean="0"/>
              <a:t>sq.ft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441259" y="4941130"/>
            <a:ext cx="4496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Build garages up to 1350 </a:t>
            </a:r>
            <a:r>
              <a:rPr lang="en-US" sz="2800" dirty="0" err="1" smtClean="0"/>
              <a:t>sq.ft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5810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374</Words>
  <Application>Microsoft Office PowerPoint</Application>
  <PresentationFormat>Широкоэкранный</PresentationFormat>
  <Paragraphs>63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Verdana</vt:lpstr>
      <vt:lpstr>Wingdings</vt:lpstr>
      <vt:lpstr>Office Theme</vt:lpstr>
      <vt:lpstr>HOUSING DATA ANALYSIS</vt:lpstr>
      <vt:lpstr>Презентация PowerPoint</vt:lpstr>
      <vt:lpstr>Overall observation</vt:lpstr>
      <vt:lpstr>Презентация PowerPoint</vt:lpstr>
      <vt:lpstr>Housing sale prices from 2006 to 2010</vt:lpstr>
      <vt:lpstr>Презентация PowerPoint</vt:lpstr>
      <vt:lpstr>Location and year built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General observations</vt:lpstr>
      <vt:lpstr>Interesting…</vt:lpstr>
      <vt:lpstr>Презентация PowerPoint</vt:lpstr>
      <vt:lpstr>Презентация PowerPoint</vt:lpstr>
      <vt:lpstr>THANK YOU!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 ANALYSIS</dc:title>
  <dc:creator>Рауан Усеркул 1</dc:creator>
  <cp:lastModifiedBy>Рауан Усеркул 1</cp:lastModifiedBy>
  <cp:revision>30</cp:revision>
  <dcterms:created xsi:type="dcterms:W3CDTF">2019-06-27T03:32:12Z</dcterms:created>
  <dcterms:modified xsi:type="dcterms:W3CDTF">2019-06-28T13:50:38Z</dcterms:modified>
</cp:coreProperties>
</file>